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529" r:id="rId3"/>
    <p:sldId id="544" r:id="rId4"/>
    <p:sldId id="530" r:id="rId5"/>
    <p:sldId id="533" r:id="rId6"/>
    <p:sldId id="536" r:id="rId7"/>
    <p:sldId id="512" r:id="rId8"/>
    <p:sldId id="537" r:id="rId9"/>
    <p:sldId id="532" r:id="rId10"/>
    <p:sldId id="513" r:id="rId11"/>
    <p:sldId id="538" r:id="rId12"/>
    <p:sldId id="540" r:id="rId13"/>
    <p:sldId id="539" r:id="rId14"/>
    <p:sldId id="541" r:id="rId15"/>
    <p:sldId id="542" r:id="rId16"/>
    <p:sldId id="543" r:id="rId17"/>
    <p:sldId id="535" r:id="rId18"/>
  </p:sldIdLst>
  <p:sldSz cx="9144000" cy="6858000" type="screen4x3"/>
  <p:notesSz cx="6858000" cy="9144000"/>
  <p:custDataLst>
    <p:tags r:id="rId21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 autoAdjust="0"/>
    <p:restoredTop sz="93130" autoAdjust="0"/>
  </p:normalViewPr>
  <p:slideViewPr>
    <p:cSldViewPr>
      <p:cViewPr varScale="1">
        <p:scale>
          <a:sx n="55" d="100"/>
          <a:sy n="55" d="100"/>
        </p:scale>
        <p:origin x="118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29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2E219-E959-4E94-9E0A-7B5F60EC2A3F}" type="datetimeFigureOut">
              <a:rPr lang="nl-NL" smtClean="0"/>
              <a:t>11-12-18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2F20A6-917B-47D1-9BC8-EEDBA08F72D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515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98784-F1F2-4D71-B346-94F94D5EBAA2}" type="datetimeFigureOut">
              <a:rPr lang="nl-NL" smtClean="0"/>
              <a:t>11-12-18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nl-NL" dirty="0"/>
              <a:t>v</a:t>
            </a:r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ECD43-08E5-4945-BC4F-4857758E97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51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E2EB2E6B-8E46-C649-B655-A6F41C1A33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FADE276-664D-E149-9008-1F84366D5EA9}" type="slidenum">
              <a:rPr lang="en-US" altLang="en-US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6C3521FF-CC54-EB41-B8F0-01660F01D3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E294D56B-D530-0D49-9DF6-ABCEEC806B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nl-NL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195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-1"/>
            <a:ext cx="9143999" cy="4521941"/>
          </a:xfrm>
          <a:solidFill>
            <a:srgbClr val="8592BC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..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"/>
            <a:ext cx="9144000" cy="371933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59243" y="1052736"/>
            <a:ext cx="7389221" cy="1656184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presentation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4" hasCustomPrompt="1"/>
          </p:nvPr>
        </p:nvSpPr>
        <p:spPr>
          <a:xfrm>
            <a:off x="1359243" y="3934610"/>
            <a:ext cx="4042079" cy="393700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Subtitle presentation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497060" y="3934685"/>
            <a:ext cx="3243080" cy="3941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Date</a:t>
            </a:r>
          </a:p>
        </p:txBody>
      </p:sp>
      <p:pic>
        <p:nvPicPr>
          <p:cNvPr id="12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423" y="5013474"/>
            <a:ext cx="2358752" cy="105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35" y="6543376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797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4" name="Tijdelijke aanduiding voor grafiek 3"/>
          <p:cNvSpPr>
            <a:spLocks noGrp="1"/>
          </p:cNvSpPr>
          <p:nvPr>
            <p:ph type="chart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 graph</a:t>
            </a:r>
          </a:p>
        </p:txBody>
      </p:sp>
      <p:pic>
        <p:nvPicPr>
          <p:cNvPr id="14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50967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 video</a:t>
            </a:r>
          </a:p>
        </p:txBody>
      </p:sp>
      <p:pic>
        <p:nvPicPr>
          <p:cNvPr id="15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70741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"/>
            <a:ext cx="9144000" cy="452193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1640" y="1052736"/>
            <a:ext cx="7390800" cy="1656184"/>
          </a:xfrm>
        </p:spPr>
        <p:txBody>
          <a:bodyPr/>
          <a:lstStyle>
            <a:lvl1pPr algn="l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closure</a:t>
            </a:r>
          </a:p>
        </p:txBody>
      </p:sp>
      <p:pic>
        <p:nvPicPr>
          <p:cNvPr id="9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pic>
        <p:nvPicPr>
          <p:cNvPr id="10" name="Picture 7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423" y="5013474"/>
            <a:ext cx="2358752" cy="105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62880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67BBD7F-619A-E247-B6EC-6EA23F70B3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806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6F5658B-8E4D-9445-83F1-7B549CF757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 altLang="nl-NL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2AFBE93-134F-F04A-AEE3-FBF9DCA952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nl-NL" altLang="nl-NL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D6652E5-1A03-FA40-8F30-DB354B6099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3F35FA-0A18-5E45-961E-E55E7A4EE2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8166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5" y="1252836"/>
            <a:ext cx="5030981" cy="4795836"/>
          </a:xfrm>
          <a:noFill/>
        </p:spPr>
        <p:txBody>
          <a:bodyPr vert="horz" wrap="none" lIns="0" tIns="0" rIns="0" bIns="0"/>
          <a:lstStyle>
            <a:lvl1pPr marL="271318" indent="-27131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2000">
                <a:solidFill>
                  <a:schemeClr val="bg2"/>
                </a:solidFill>
              </a:defRPr>
            </a:lvl1pPr>
            <a:lvl2pPr marL="406977" indent="-135659"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 marL="271318" indent="-27131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tabLst/>
              <a:defRPr sz="2000">
                <a:solidFill>
                  <a:schemeClr val="bg2"/>
                </a:solidFill>
              </a:defRPr>
            </a:lvl6pPr>
            <a:lvl7pPr marL="406977" indent="-135659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7pPr>
            <a:lvl8pPr>
              <a:defRPr sz="1400">
                <a:solidFill>
                  <a:schemeClr val="bg2"/>
                </a:solidFill>
              </a:defRPr>
            </a:lvl8pPr>
            <a:lvl9pPr>
              <a:defRPr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noProof="0" dirty="0"/>
              <a:t>Numbering</a:t>
            </a:r>
          </a:p>
          <a:p>
            <a:pPr lvl="1"/>
            <a:r>
              <a:rPr lang="en-US" noProof="0" dirty="0"/>
              <a:t>Bullet</a:t>
            </a:r>
          </a:p>
          <a:p>
            <a:pPr lvl="2"/>
            <a:r>
              <a:rPr lang="en-US" noProof="0" dirty="0"/>
              <a:t>Plain </a:t>
            </a:r>
            <a:r>
              <a:rPr lang="en-US" noProof="0" dirty="0" err="1"/>
              <a:t>tekst</a:t>
            </a:r>
            <a:r>
              <a:rPr lang="en-US" noProof="0" dirty="0"/>
              <a:t>	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yellow</a:t>
            </a:r>
          </a:p>
          <a:p>
            <a:pPr lvl="5"/>
            <a:r>
              <a:rPr lang="en-US" noProof="0" dirty="0"/>
              <a:t>Numbering</a:t>
            </a:r>
          </a:p>
          <a:p>
            <a:pPr lvl="6"/>
            <a:r>
              <a:rPr lang="en-US" noProof="0" dirty="0"/>
              <a:t>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</p:txBody>
      </p:sp>
      <p:sp>
        <p:nvSpPr>
          <p:cNvPr id="7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5587316" y="1252539"/>
            <a:ext cx="3152019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0" y="0"/>
            <a:ext cx="9144002" cy="6858004"/>
            <a:chOff x="-2" y="-1"/>
            <a:chExt cx="12198353" cy="6858004"/>
          </a:xfrm>
        </p:grpSpPr>
        <p:sp>
          <p:nvSpPr>
            <p:cNvPr id="9" name="Rechthoek 8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392346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pic>
        <p:nvPicPr>
          <p:cNvPr id="18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6134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>
            <a:lvl3pPr>
              <a:defRPr/>
            </a:lvl3pPr>
            <a:lvl4pPr>
              <a:defRPr/>
            </a:lvl4pPr>
            <a:lvl5pPr>
              <a:defRPr/>
            </a:lvl5pPr>
            <a:lvl8pPr>
              <a:defRPr sz="1600"/>
            </a:lvl8pPr>
            <a:lvl9pPr>
              <a:defRPr/>
            </a:lvl9pPr>
          </a:lstStyle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</p:txBody>
      </p:sp>
      <p:pic>
        <p:nvPicPr>
          <p:cNvPr id="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9685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5" y="1252836"/>
            <a:ext cx="5840650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  <a:p>
            <a:pPr lvl="0"/>
            <a:endParaRPr lang="en-US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0" y="0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500358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396986" y="1252539"/>
            <a:ext cx="2342350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02820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4091501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  <a:p>
            <a:pPr lvl="0"/>
            <a:endParaRPr lang="en-US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8162" y="1252539"/>
            <a:ext cx="4091174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6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67422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4" y="1252836"/>
            <a:ext cx="2548000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  <a:p>
            <a:pPr lvl="0"/>
            <a:endParaRPr lang="en-US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611099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3104334" y="1252539"/>
            <a:ext cx="5635001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6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17621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04665" y="1252539"/>
            <a:ext cx="8334560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5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58224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4091501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  <a:p>
            <a:pPr lvl="0"/>
            <a:endParaRPr lang="en-US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59312" cy="6858004"/>
            <a:chOff x="-2" y="-1"/>
            <a:chExt cx="12218777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 rot="10800000">
              <a:off x="5360772" y="3549589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8161" y="1252539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6762195" y="1252539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sp>
        <p:nvSpPr>
          <p:cNvPr id="18" name="Tijdelijke aanduiding voor afbeelding 13"/>
          <p:cNvSpPr>
            <a:spLocks noGrp="1"/>
          </p:cNvSpPr>
          <p:nvPr>
            <p:ph type="pic" sz="quarter" idx="15" hasCustomPrompt="1"/>
          </p:nvPr>
        </p:nvSpPr>
        <p:spPr>
          <a:xfrm>
            <a:off x="4648161" y="3751624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sp>
        <p:nvSpPr>
          <p:cNvPr id="19" name="Tijdelijke aanduiding voor afbeelding 13"/>
          <p:cNvSpPr>
            <a:spLocks noGrp="1"/>
          </p:cNvSpPr>
          <p:nvPr>
            <p:ph type="pic" sz="quarter" idx="16" hasCustomPrompt="1"/>
          </p:nvPr>
        </p:nvSpPr>
        <p:spPr>
          <a:xfrm>
            <a:off x="6762195" y="3751624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21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73449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4" y="1252836"/>
            <a:ext cx="4091500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7835" y="1252538"/>
            <a:ext cx="1969200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6760490" y="1252538"/>
            <a:ext cx="1969200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8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82251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04665" y="404664"/>
            <a:ext cx="8334670" cy="4320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04665" y="1252836"/>
            <a:ext cx="8334670" cy="47958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</p:txBody>
      </p:sp>
      <p:sp>
        <p:nvSpPr>
          <p:cNvPr id="20" name="Rechthoek 19"/>
          <p:cNvSpPr/>
          <p:nvPr userDrawn="1"/>
        </p:nvSpPr>
        <p:spPr bwMode="auto">
          <a:xfrm>
            <a:off x="0" y="6453336"/>
            <a:ext cx="914400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68544" tIns="34272" rIns="68544" bIns="342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434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US" sz="1499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grpSp>
        <p:nvGrpSpPr>
          <p:cNvPr id="15" name="Grid" hidden="1"/>
          <p:cNvGrpSpPr/>
          <p:nvPr userDrawn="1"/>
        </p:nvGrpSpPr>
        <p:grpSpPr>
          <a:xfrm>
            <a:off x="0" y="0"/>
            <a:ext cx="9144000" cy="6858004"/>
            <a:chOff x="-2" y="-1"/>
            <a:chExt cx="9144000" cy="6858004"/>
          </a:xfrm>
        </p:grpSpPr>
        <p:sp>
          <p:nvSpPr>
            <p:cNvPr id="16" name="Rechthoek 15"/>
            <p:cNvSpPr/>
            <p:nvPr userDrawn="1"/>
          </p:nvSpPr>
          <p:spPr bwMode="auto">
            <a:xfrm>
              <a:off x="0" y="0"/>
              <a:ext cx="9143998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7" name="Rechthoek 16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8" name="Rechthoek 17"/>
            <p:cNvSpPr/>
            <p:nvPr userDrawn="1"/>
          </p:nvSpPr>
          <p:spPr bwMode="auto">
            <a:xfrm rot="5400000">
              <a:off x="5512664" y="3226670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9" name="Rechthoek 18"/>
            <p:cNvSpPr/>
            <p:nvPr userDrawn="1"/>
          </p:nvSpPr>
          <p:spPr bwMode="auto">
            <a:xfrm>
              <a:off x="0" y="848172"/>
              <a:ext cx="9143998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21" name="Rechthoek 20"/>
            <p:cNvSpPr/>
            <p:nvPr userDrawn="1"/>
          </p:nvSpPr>
          <p:spPr bwMode="auto">
            <a:xfrm>
              <a:off x="0" y="6048672"/>
              <a:ext cx="9143998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980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8" r:id="rId3"/>
    <p:sldLayoutId id="2147483665" r:id="rId4"/>
    <p:sldLayoutId id="2147483661" r:id="rId5"/>
    <p:sldLayoutId id="2147483664" r:id="rId6"/>
    <p:sldLayoutId id="2147483666" r:id="rId7"/>
    <p:sldLayoutId id="2147483662" r:id="rId8"/>
    <p:sldLayoutId id="2147483663" r:id="rId9"/>
    <p:sldLayoutId id="2147483667" r:id="rId10"/>
    <p:sldLayoutId id="2147483668" r:id="rId11"/>
    <p:sldLayoutId id="2147483670" r:id="rId12"/>
    <p:sldLayoutId id="2147483671" r:id="rId13"/>
    <p:sldLayoutId id="2147483673" r:id="rId14"/>
  </p:sldLayoutIdLst>
  <p:hf hdr="0" ftr="0"/>
  <p:txStyles>
    <p:titleStyle>
      <a:lvl1pPr algn="l" defTabSz="685434" rtl="0" eaLnBrk="1" latinLnBrk="0" hangingPunct="1">
        <a:spcBef>
          <a:spcPct val="0"/>
        </a:spcBef>
        <a:buNone/>
        <a:defRPr sz="3600" b="1" i="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35659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+mn-lt"/>
          <a:ea typeface="+mn-ea"/>
          <a:cs typeface="+mn-cs"/>
        </a:defRPr>
      </a:lvl1pPr>
      <a:lvl2pPr marL="271318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-"/>
        <a:defRPr sz="1400" kern="1200">
          <a:solidFill>
            <a:schemeClr val="bg2"/>
          </a:solidFill>
          <a:latin typeface="+mn-lt"/>
          <a:ea typeface="+mn-ea"/>
          <a:cs typeface="+mn-cs"/>
        </a:defRPr>
      </a:lvl2pPr>
      <a:lvl3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kern="1200" baseline="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b="1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35659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+mn-lt"/>
          <a:ea typeface="+mn-ea"/>
          <a:cs typeface="+mn-cs"/>
        </a:defRPr>
      </a:lvl6pPr>
      <a:lvl7pPr marL="271318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2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b="1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1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34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51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68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86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303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02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73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Digital Media Technology</a:t>
            </a:r>
            <a:br>
              <a:rPr lang="en-US" sz="3600" dirty="0"/>
            </a:br>
            <a:br>
              <a:rPr lang="en-US" sz="3600" dirty="0"/>
            </a:br>
            <a:r>
              <a:rPr lang="en-US" sz="3600" b="0" i="1" dirty="0"/>
              <a:t>Conclusion</a:t>
            </a:r>
            <a:endParaRPr lang="nl-NL" sz="3600" b="0" i="1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4"/>
          </p:nvPr>
        </p:nvSpPr>
        <p:spPr>
          <a:xfrm>
            <a:off x="539552" y="3997975"/>
            <a:ext cx="4842540" cy="295121"/>
          </a:xfrm>
        </p:spPr>
        <p:txBody>
          <a:bodyPr>
            <a:normAutofit/>
          </a:bodyPr>
          <a:lstStyle/>
          <a:p>
            <a:r>
              <a:rPr lang="nl-NL" dirty="0"/>
              <a:t>Peter Verhaar</a:t>
            </a:r>
          </a:p>
        </p:txBody>
      </p:sp>
      <p:sp>
        <p:nvSpPr>
          <p:cNvPr id="13" name="Tijdelijke aanduiding voor datum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l-NL" dirty="0"/>
              <a:t>4 juli 2018</a:t>
            </a:r>
          </a:p>
        </p:txBody>
      </p:sp>
    </p:spTree>
    <p:extLst>
      <p:ext uri="{BB962C8B-B14F-4D97-AF65-F5344CB8AC3E}">
        <p14:creationId xmlns:p14="http://schemas.microsoft.com/office/powerpoint/2010/main" val="1348486339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8ACA030-D23C-6F49-A14F-998AA89C6F99}"/>
              </a:ext>
            </a:extLst>
          </p:cNvPr>
          <p:cNvSpPr/>
          <p:nvPr/>
        </p:nvSpPr>
        <p:spPr>
          <a:xfrm>
            <a:off x="2555776" y="3212976"/>
            <a:ext cx="6381750" cy="3024188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45058" name="Text Box 2">
            <a:extLst>
              <a:ext uri="{FF2B5EF4-FFF2-40B4-BE49-F238E27FC236}">
                <a16:creationId xmlns:a16="http://schemas.microsoft.com/office/drawing/2014/main" id="{04D29D8D-6B1F-344A-9469-C5B4A339A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549275"/>
            <a:ext cx="7848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Individual research projects</a:t>
            </a: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583526A0-7FDF-4C4D-9A81-FF4224B92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7002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GB" altLang="en-US" sz="1800"/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A94AB724-B337-C54C-A3BC-2177D0558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733550"/>
            <a:ext cx="9255125" cy="4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GB" altLang="en-US" sz="1800"/>
          </a:p>
        </p:txBody>
      </p:sp>
      <p:pic>
        <p:nvPicPr>
          <p:cNvPr id="45061" name="Picture 1">
            <a:extLst>
              <a:ext uri="{FF2B5EF4-FFF2-40B4-BE49-F238E27FC236}">
                <a16:creationId xmlns:a16="http://schemas.microsoft.com/office/drawing/2014/main" id="{17D748B8-2CF5-AF4F-BB0F-905D68C74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87" y="3331369"/>
            <a:ext cx="6073775" cy="278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0A3E9A-9865-2F45-8F18-B2960AE7EBE4}"/>
              </a:ext>
            </a:extLst>
          </p:cNvPr>
          <p:cNvSpPr/>
          <p:nvPr/>
        </p:nvSpPr>
        <p:spPr>
          <a:xfrm>
            <a:off x="250825" y="1484313"/>
            <a:ext cx="4608513" cy="302418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pic>
        <p:nvPicPr>
          <p:cNvPr id="45063" name="Picture 1">
            <a:extLst>
              <a:ext uri="{FF2B5EF4-FFF2-40B4-BE49-F238E27FC236}">
                <a16:creationId xmlns:a16="http://schemas.microsoft.com/office/drawing/2014/main" id="{18960A4E-3B64-8B4C-B7B5-772331179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584325"/>
            <a:ext cx="435610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7786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>
            <a:extLst>
              <a:ext uri="{FF2B5EF4-FFF2-40B4-BE49-F238E27FC236}">
                <a16:creationId xmlns:a16="http://schemas.microsoft.com/office/drawing/2014/main" id="{04D29D8D-6B1F-344A-9469-C5B4A339A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549275"/>
            <a:ext cx="7848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Correspondence of Van Gogh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4029ED07-5036-3344-9BB8-949F51B66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628800"/>
            <a:ext cx="3995401" cy="3148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7F8C9AFF-1E4A-6441-8742-5A7FE3C08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564904"/>
            <a:ext cx="3956050" cy="357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08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>
            <a:extLst>
              <a:ext uri="{FF2B5EF4-FFF2-40B4-BE49-F238E27FC236}">
                <a16:creationId xmlns:a16="http://schemas.microsoft.com/office/drawing/2014/main" id="{04D29D8D-6B1F-344A-9469-C5B4A339A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476672"/>
            <a:ext cx="7848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Male and female writing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730ED-ED55-1E48-B5F0-447CDCEA3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190" y="3945595"/>
            <a:ext cx="4062645" cy="2411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7332D-1B99-FE45-BA92-2193B3637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66" y="1364706"/>
            <a:ext cx="3911016" cy="22601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58EAC3-8F97-9643-9C0B-6E6360580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507438"/>
            <a:ext cx="3523878" cy="244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72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>
            <a:extLst>
              <a:ext uri="{FF2B5EF4-FFF2-40B4-BE49-F238E27FC236}">
                <a16:creationId xmlns:a16="http://schemas.microsoft.com/office/drawing/2014/main" id="{04D29D8D-6B1F-344A-9469-C5B4A339A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04664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Microanalysis of Siddhartha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DEA20-6379-8E4F-884C-8AFEC19B8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2282249"/>
            <a:ext cx="2165598" cy="33316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153FE1-3553-AD4A-BB9A-1419E273B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544259"/>
            <a:ext cx="4545433" cy="2403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165145-EB1D-C047-86DD-7723E2983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04" y="3953919"/>
            <a:ext cx="3904270" cy="211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40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607FD8-6CBF-9745-B1AC-0B16A349A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6" y="1340768"/>
            <a:ext cx="5068458" cy="3349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989684-B2DB-1045-8426-FE8D531F0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77" y="2636912"/>
            <a:ext cx="4433451" cy="3397973"/>
          </a:xfrm>
          <a:prstGeom prst="rect">
            <a:avLst/>
          </a:prstGeom>
        </p:spPr>
      </p:pic>
      <p:sp>
        <p:nvSpPr>
          <p:cNvPr id="10" name="Text Box 2">
            <a:extLst>
              <a:ext uri="{FF2B5EF4-FFF2-40B4-BE49-F238E27FC236}">
                <a16:creationId xmlns:a16="http://schemas.microsoft.com/office/drawing/2014/main" id="{2200B954-E82F-BA46-8985-448B7B71E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04664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3745690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>
            <a:extLst>
              <a:ext uri="{FF2B5EF4-FFF2-40B4-BE49-F238E27FC236}">
                <a16:creationId xmlns:a16="http://schemas.microsoft.com/office/drawing/2014/main" id="{04D29D8D-6B1F-344A-9469-C5B4A339A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9275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Tools Criticism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8DB042B-503B-A240-B985-469C54C64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652" y="1700808"/>
            <a:ext cx="6264696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C</a:t>
            </a:r>
            <a:r>
              <a:rPr lang="en-US" sz="2800" dirty="0">
                <a:solidFill>
                  <a:schemeClr val="bg2"/>
                </a:solidFill>
                <a:latin typeface="+mn-lt"/>
                <a:cs typeface="+mn-cs"/>
              </a:rPr>
              <a:t>ultural, political and societal implications of digital humanities tools</a:t>
            </a:r>
            <a:endParaRPr lang="en-US" altLang="en-US" sz="2800" dirty="0">
              <a:solidFill>
                <a:schemeClr val="bg2"/>
              </a:solidFill>
              <a:latin typeface="+mn-lt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Can building a tool be considered a scholarly or a theoretical activity?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Can tools be subjected to peer review?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Tools always make a scholarly statement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800" dirty="0">
              <a:solidFill>
                <a:schemeClr val="bg2"/>
              </a:solidFill>
              <a:latin typeface="+mn-lt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nl-NL" altLang="en-US" sz="2800" dirty="0">
              <a:solidFill>
                <a:schemeClr val="bg2"/>
              </a:solidFill>
              <a:latin typeface="+mn-lt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nl-NL" altLang="en-US" sz="2800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nl-NL" altLang="en-US" sz="2800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i="1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en-GB" altLang="en-US" sz="2800" dirty="0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 eaLnBrk="1" hangingPunct="1"/>
            <a:endParaRPr lang="nl-NL" altLang="en-US" dirty="0">
              <a:latin typeface="Verdana" panose="020B0604030504040204" pitchFamily="34" charset="0"/>
            </a:endParaRPr>
          </a:p>
          <a:p>
            <a:pPr eaLnBrk="1" hangingPunct="1"/>
            <a:endParaRPr lang="en-GB" altLang="en-US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550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>
            <a:extLst>
              <a:ext uri="{FF2B5EF4-FFF2-40B4-BE49-F238E27FC236}">
                <a16:creationId xmlns:a16="http://schemas.microsoft.com/office/drawing/2014/main" id="{04D29D8D-6B1F-344A-9469-C5B4A339A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648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Semantic publishing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FAF6A-95A6-AB40-8A08-F3A4A31F1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60" y="1556796"/>
            <a:ext cx="6058950" cy="33123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A082E6-DBC0-594D-A35B-2DBFCC100833}"/>
              </a:ext>
            </a:extLst>
          </p:cNvPr>
          <p:cNvSpPr/>
          <p:nvPr/>
        </p:nvSpPr>
        <p:spPr>
          <a:xfrm>
            <a:off x="-180528" y="1483638"/>
            <a:ext cx="5832648" cy="360154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E3AA8-88A8-FE4E-84F4-7E790E0BF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358141"/>
            <a:ext cx="5826476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63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2">
            <a:extLst>
              <a:ext uri="{FF2B5EF4-FFF2-40B4-BE49-F238E27FC236}">
                <a16:creationId xmlns:a16="http://schemas.microsoft.com/office/drawing/2014/main" id="{AF2C426F-198A-244D-8EE8-F87904637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575" y="2420938"/>
            <a:ext cx="32400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b="1">
                <a:latin typeface="Verdana" panose="020B0604030504040204" pitchFamily="34" charset="0"/>
              </a:rPr>
              <a:t>&lt;/dmt&gt;</a:t>
            </a:r>
          </a:p>
        </p:txBody>
      </p:sp>
    </p:spTree>
    <p:extLst>
      <p:ext uri="{BB962C8B-B14F-4D97-AF65-F5344CB8AC3E}">
        <p14:creationId xmlns:p14="http://schemas.microsoft.com/office/powerpoint/2010/main" val="2708699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2">
            <a:extLst>
              <a:ext uri="{FF2B5EF4-FFF2-40B4-BE49-F238E27FC236}">
                <a16:creationId xmlns:a16="http://schemas.microsoft.com/office/drawing/2014/main" id="{7704CD02-1A8A-C94C-9847-578C87D25D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068" y="692696"/>
            <a:ext cx="82089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Properties of digital models</a:t>
            </a:r>
          </a:p>
        </p:txBody>
      </p:sp>
      <p:sp>
        <p:nvSpPr>
          <p:cNvPr id="29698" name="Rectangle 3">
            <a:extLst>
              <a:ext uri="{FF2B5EF4-FFF2-40B4-BE49-F238E27FC236}">
                <a16:creationId xmlns:a16="http://schemas.microsoft.com/office/drawing/2014/main" id="{33992D57-A9C1-6F46-AA06-54DDDD20B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913" y="1700213"/>
            <a:ext cx="6567487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ct val="0"/>
              </a:spcAft>
              <a:buClr>
                <a:srgbClr val="0C2577"/>
              </a:buClr>
              <a:buSzPct val="100000"/>
              <a:buFont typeface="Arial" panose="020B0604020202020204" pitchFamily="34" charset="0"/>
              <a:buChar char="□"/>
            </a:pPr>
            <a:r>
              <a:rPr lang="en-US" altLang="en-US" sz="2800" b="1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Ontologies:</a:t>
            </a:r>
            <a:r>
              <a:rPr lang="en-US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 DTD and ERD</a:t>
            </a:r>
          </a:p>
          <a:p>
            <a:pPr>
              <a:lnSpc>
                <a:spcPct val="80000"/>
              </a:lnSpc>
              <a:spcAft>
                <a:spcPct val="0"/>
              </a:spcAft>
              <a:buClr>
                <a:srgbClr val="0C2577"/>
              </a:buClr>
              <a:buSzPct val="100000"/>
              <a:buFont typeface="Arial" panose="020B0604020202020204" pitchFamily="34" charset="0"/>
              <a:buChar char="□"/>
            </a:pPr>
            <a:endParaRPr lang="en-US" altLang="en-US" sz="2800" dirty="0">
              <a:solidFill>
                <a:schemeClr val="bg2"/>
              </a:solidFill>
              <a:latin typeface="+mn-lt"/>
              <a:cs typeface="+mn-cs"/>
              <a:sym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ct val="0"/>
              </a:spcAft>
              <a:buClr>
                <a:srgbClr val="0C2577"/>
              </a:buClr>
              <a:buSzPct val="100000"/>
              <a:buFont typeface="Arial" panose="020B0604020202020204" pitchFamily="34" charset="0"/>
              <a:buChar char="□"/>
            </a:pPr>
            <a:r>
              <a:rPr lang="en-US" altLang="en-US" sz="2800" b="1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Data formats</a:t>
            </a:r>
            <a:r>
              <a:rPr lang="en-US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: XML or  relational databases</a:t>
            </a:r>
          </a:p>
          <a:p>
            <a:pPr>
              <a:lnSpc>
                <a:spcPct val="80000"/>
              </a:lnSpc>
              <a:spcAft>
                <a:spcPct val="0"/>
              </a:spcAft>
              <a:buClr>
                <a:srgbClr val="0C2577"/>
              </a:buClr>
              <a:buSzPct val="100000"/>
              <a:buFont typeface="Arial" panose="020B0604020202020204" pitchFamily="34" charset="0"/>
              <a:buChar char="□"/>
            </a:pPr>
            <a:endParaRPr lang="en-US" altLang="en-US" sz="2800" dirty="0">
              <a:solidFill>
                <a:schemeClr val="bg2"/>
              </a:solidFill>
              <a:latin typeface="+mn-lt"/>
              <a:cs typeface="+mn-cs"/>
              <a:sym typeface="Arial" panose="020B0604020202020204" pitchFamily="34" charset="0"/>
            </a:endParaRPr>
          </a:p>
          <a:p>
            <a:pPr>
              <a:lnSpc>
                <a:spcPct val="80000"/>
              </a:lnSpc>
              <a:spcAft>
                <a:spcPct val="0"/>
              </a:spcAft>
              <a:buClr>
                <a:srgbClr val="0C2577"/>
              </a:buClr>
              <a:buSzPct val="100000"/>
              <a:buFont typeface="Arial" panose="020B0604020202020204" pitchFamily="34" charset="0"/>
              <a:buChar char="□"/>
            </a:pPr>
            <a:r>
              <a:rPr lang="en-US" altLang="en-US" sz="2800" b="1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Manipulations: </a:t>
            </a:r>
            <a:r>
              <a:rPr lang="en-US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XSLT and SQL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en-GB" altLang="en-US" sz="2800" dirty="0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 eaLnBrk="1" hangingPunct="1"/>
            <a:endParaRPr lang="nl-NL" altLang="en-US" dirty="0">
              <a:latin typeface="Verdana" panose="020B0604030504040204" pitchFamily="34" charset="0"/>
            </a:endParaRPr>
          </a:p>
          <a:p>
            <a:pPr eaLnBrk="1" hangingPunct="1"/>
            <a:endParaRPr lang="en-GB" altLang="en-US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73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A8D41-559F-E244-9BFD-480962527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x-none" alt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BC274-4FD7-E941-93DF-3258B13C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BBD7F-619A-E247-B6EC-6EA23F70B34C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82B2AE99-77D8-FD49-AE10-9DA031815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549275"/>
            <a:ext cx="5600700" cy="558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6921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6">
            <a:extLst>
              <a:ext uri="{FF2B5EF4-FFF2-40B4-BE49-F238E27FC236}">
                <a16:creationId xmlns:a16="http://schemas.microsoft.com/office/drawing/2014/main" id="{7884FE39-E2BF-154E-9F8A-4BB72CA0A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981075"/>
            <a:ext cx="7597775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GB" altLang="en-US" sz="24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GB" altLang="en-US" sz="24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GB" altLang="en-US" sz="2400" i="1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GB" altLang="en-US" sz="24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GB" altLang="en-US" sz="2400">
              <a:latin typeface="Verdana" panose="020B0604030504040204" pitchFamily="34" charset="0"/>
            </a:endParaRPr>
          </a:p>
        </p:txBody>
      </p:sp>
      <p:sp>
        <p:nvSpPr>
          <p:cNvPr id="30722" name="Text Box 3">
            <a:extLst>
              <a:ext uri="{FF2B5EF4-FFF2-40B4-BE49-F238E27FC236}">
                <a16:creationId xmlns:a16="http://schemas.microsoft.com/office/drawing/2014/main" id="{BFB772A5-026E-434D-9D6C-CD7696E0D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632" y="558007"/>
            <a:ext cx="83169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Lifecycle of digital objects</a:t>
            </a:r>
            <a:endParaRPr lang="en-US" altLang="en-US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23" name="Picture 18">
            <a:extLst>
              <a:ext uri="{FF2B5EF4-FFF2-40B4-BE49-F238E27FC236}">
                <a16:creationId xmlns:a16="http://schemas.microsoft.com/office/drawing/2014/main" id="{F82901C2-2EBE-2E4E-A6A2-471D647FD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08" y="1626617"/>
            <a:ext cx="6973379" cy="4102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640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2">
            <a:extLst>
              <a:ext uri="{FF2B5EF4-FFF2-40B4-BE49-F238E27FC236}">
                <a16:creationId xmlns:a16="http://schemas.microsoft.com/office/drawing/2014/main" id="{B0A8B150-6601-6744-AA01-46A6CA919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13" y="549275"/>
            <a:ext cx="82089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Computational Thinking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28135682-F7E0-0B44-A100-994FFE072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5676" y="1700808"/>
            <a:ext cx="5631036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Selection and iteration 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Conditions based on Boolean expressions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Syntactical requirements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Possibilities and limitations of algorithms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solidFill>
                <a:schemeClr val="bg2"/>
              </a:solidFill>
              <a:latin typeface="+mn-lt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solidFill>
                <a:schemeClr val="bg2"/>
              </a:solidFill>
              <a:latin typeface="+mn-lt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solidFill>
                <a:schemeClr val="bg2"/>
              </a:solidFill>
              <a:latin typeface="+mn-lt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solidFill>
                <a:schemeClr val="bg2"/>
              </a:solidFill>
              <a:latin typeface="+mn-lt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solidFill>
                <a:schemeClr val="bg2"/>
              </a:solidFill>
              <a:latin typeface="+mn-lt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en-GB" altLang="en-US" sz="2800" dirty="0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 eaLnBrk="1" hangingPunct="1"/>
            <a:endParaRPr lang="nl-NL" altLang="en-US" sz="2800" dirty="0">
              <a:latin typeface="Verdana" panose="020B0604030504040204" pitchFamily="34" charset="0"/>
            </a:endParaRPr>
          </a:p>
          <a:p>
            <a:pPr eaLnBrk="1" hangingPunct="1"/>
            <a:endParaRPr lang="en-GB" altLang="en-US" sz="2800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875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2">
            <a:extLst>
              <a:ext uri="{FF2B5EF4-FFF2-40B4-BE49-F238E27FC236}">
                <a16:creationId xmlns:a16="http://schemas.microsoft.com/office/drawing/2014/main" id="{B0A8B150-6601-6744-AA01-46A6CA919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13" y="476672"/>
            <a:ext cx="82089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Data and tool criticism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28135682-F7E0-0B44-A100-994FFE072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2319" y="1484784"/>
            <a:ext cx="7316105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Data, algorithms and tools are based on assumptions which can often be questioned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XML, of instance, is based on the assumption that the components that make up a text follow a hierarchical structure 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Technologies used in digital humanities have typically been adopted from other field </a:t>
            </a:r>
          </a:p>
          <a:p>
            <a:pPr marL="0" indent="0" eaLnBrk="1" hangingPunct="1">
              <a:lnSpc>
                <a:spcPct val="80000"/>
              </a:lnSpc>
              <a:buClr>
                <a:srgbClr val="0C2577"/>
              </a:buClr>
              <a:buNone/>
            </a:pPr>
            <a:endParaRPr lang="en-US" altLang="en-US" sz="2800" dirty="0">
              <a:solidFill>
                <a:schemeClr val="bg2"/>
              </a:solidFill>
              <a:latin typeface="+mn-lt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solidFill>
                <a:schemeClr val="bg2"/>
              </a:solidFill>
              <a:latin typeface="+mn-lt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solidFill>
                <a:schemeClr val="bg2"/>
              </a:solidFill>
              <a:latin typeface="+mn-lt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solidFill>
                <a:schemeClr val="bg2"/>
              </a:solidFill>
              <a:latin typeface="+mn-lt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solidFill>
                <a:schemeClr val="bg2"/>
              </a:solidFill>
              <a:latin typeface="+mn-lt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en-GB" altLang="en-US" sz="2400" dirty="0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 eaLnBrk="1" hangingPunct="1"/>
            <a:endParaRPr lang="nl-NL" altLang="en-US" sz="2400" dirty="0">
              <a:latin typeface="Verdana" panose="020B0604030504040204" pitchFamily="34" charset="0"/>
            </a:endParaRPr>
          </a:p>
          <a:p>
            <a:pPr eaLnBrk="1" hangingPunct="1"/>
            <a:endParaRPr lang="en-GB" altLang="en-US" sz="2400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90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3">
            <a:extLst>
              <a:ext uri="{FF2B5EF4-FFF2-40B4-BE49-F238E27FC236}">
                <a16:creationId xmlns:a16="http://schemas.microsoft.com/office/drawing/2014/main" id="{12138618-141D-E14F-929C-508837BB2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583" y="1731242"/>
            <a:ext cx="7128792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Focus on the state of art of </a:t>
            </a:r>
            <a:r>
              <a:rPr lang="en-GB" altLang="en-US" sz="2800" dirty="0">
                <a:solidFill>
                  <a:schemeClr val="bg2"/>
                </a:solidFill>
                <a:latin typeface="+mn-lt"/>
                <a:cs typeface="+mn-cs"/>
              </a:rPr>
              <a:t>digitisation projects within the broader cultural heritage sector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cs typeface="+mn-cs"/>
              </a:rPr>
              <a:t>No practical experience with technologies, but a focus on organisational aspects and on the ways in which technologies are implemented 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cs typeface="+mn-cs"/>
              </a:rPr>
              <a:t>Organised in collaboration with KB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nl-NL" altLang="en-US" sz="2800" dirty="0">
              <a:solidFill>
                <a:schemeClr val="bg2"/>
              </a:solidFill>
              <a:latin typeface="+mn-lt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nl-NL" altLang="en-US" sz="2800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nl-NL" altLang="en-US" sz="2800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i="1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en-GB" altLang="en-US" sz="2800" dirty="0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 eaLnBrk="1" hangingPunct="1"/>
            <a:endParaRPr lang="nl-NL" altLang="en-US" dirty="0">
              <a:latin typeface="Verdana" panose="020B0604030504040204" pitchFamily="34" charset="0"/>
            </a:endParaRPr>
          </a:p>
          <a:p>
            <a:pPr eaLnBrk="1" hangingPunct="1"/>
            <a:endParaRPr lang="en-GB" altLang="en-US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  <p:sp>
        <p:nvSpPr>
          <p:cNvPr id="43010" name="Text Box 2">
            <a:extLst>
              <a:ext uri="{FF2B5EF4-FFF2-40B4-BE49-F238E27FC236}">
                <a16:creationId xmlns:a16="http://schemas.microsoft.com/office/drawing/2014/main" id="{083C319F-1F4A-074B-AFAB-1CE5AAC14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352" y="530913"/>
            <a:ext cx="774525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Digital Access to Cultural Heritage</a:t>
            </a:r>
          </a:p>
        </p:txBody>
      </p:sp>
    </p:spTree>
    <p:extLst>
      <p:ext uri="{BB962C8B-B14F-4D97-AF65-F5344CB8AC3E}">
        <p14:creationId xmlns:p14="http://schemas.microsoft.com/office/powerpoint/2010/main" val="3594038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3">
            <a:extLst>
              <a:ext uri="{FF2B5EF4-FFF2-40B4-BE49-F238E27FC236}">
                <a16:creationId xmlns:a16="http://schemas.microsoft.com/office/drawing/2014/main" id="{12138618-141D-E14F-929C-508837BB2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2784" y="1628800"/>
            <a:ext cx="7128792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Basic </a:t>
            </a:r>
            <a:r>
              <a:rPr lang="en-US" altLang="en-US" sz="2800" dirty="0" err="1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digitisation</a:t>
            </a:r>
            <a:r>
              <a:rPr lang="en-US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 technologies and metadata standards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Portals and aggregation (e.g. </a:t>
            </a:r>
            <a:r>
              <a:rPr lang="en-US" altLang="en-US" sz="2800" dirty="0" err="1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Europeana</a:t>
            </a:r>
            <a:r>
              <a:rPr lang="en-US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)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Web interfaces and </a:t>
            </a:r>
            <a:r>
              <a:rPr lang="en-US" altLang="en-US" sz="2800" dirty="0" err="1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useability</a:t>
            </a:r>
            <a:endParaRPr lang="en-US" altLang="en-US" sz="2800" dirty="0">
              <a:solidFill>
                <a:schemeClr val="bg2"/>
              </a:solidFill>
              <a:latin typeface="+mn-lt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Reuse of scans and of metadata (IIIF, APIs, LOD)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Intellectual property and </a:t>
            </a:r>
            <a:r>
              <a:rPr lang="en-US" altLang="en-US" sz="2800" dirty="0" err="1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licences</a:t>
            </a:r>
            <a:endParaRPr lang="en-US" altLang="en-US" sz="2800" dirty="0">
              <a:solidFill>
                <a:schemeClr val="bg2"/>
              </a:solidFill>
              <a:latin typeface="+mn-lt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Applications in digital humanities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solidFill>
                <a:schemeClr val="bg2"/>
              </a:solidFill>
              <a:latin typeface="+mn-lt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800" dirty="0">
              <a:solidFill>
                <a:schemeClr val="bg2"/>
              </a:solidFill>
              <a:latin typeface="+mn-lt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nl-NL" altLang="en-US" sz="2800" dirty="0">
              <a:solidFill>
                <a:schemeClr val="bg2"/>
              </a:solidFill>
              <a:latin typeface="+mn-lt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nl-NL" altLang="en-US" sz="2800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nl-NL" altLang="en-US" sz="2800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i="1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en-GB" altLang="en-US" sz="2800" dirty="0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 eaLnBrk="1" hangingPunct="1"/>
            <a:endParaRPr lang="nl-NL" altLang="en-US" dirty="0">
              <a:latin typeface="Verdana" panose="020B0604030504040204" pitchFamily="34" charset="0"/>
            </a:endParaRPr>
          </a:p>
          <a:p>
            <a:pPr eaLnBrk="1" hangingPunct="1"/>
            <a:endParaRPr lang="en-GB" altLang="en-US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  <p:sp>
        <p:nvSpPr>
          <p:cNvPr id="43010" name="Text Box 2">
            <a:extLst>
              <a:ext uri="{FF2B5EF4-FFF2-40B4-BE49-F238E27FC236}">
                <a16:creationId xmlns:a16="http://schemas.microsoft.com/office/drawing/2014/main" id="{083C319F-1F4A-074B-AFAB-1CE5AAC14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122" y="513292"/>
            <a:ext cx="77452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DACH </a:t>
            </a:r>
            <a:r>
              <a:rPr lang="en-US" altLang="en-US" sz="3600" b="1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Programme</a:t>
            </a:r>
            <a:endParaRPr lang="en-US" altLang="en-US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93268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3" name="Rectangle 3">
            <a:extLst>
              <a:ext uri="{FF2B5EF4-FFF2-40B4-BE49-F238E27FC236}">
                <a16:creationId xmlns:a16="http://schemas.microsoft.com/office/drawing/2014/main" id="{736B879B-37F0-B343-83FE-7D98F36B3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1772816"/>
            <a:ext cx="6768752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Relatively</a:t>
            </a:r>
            <a:r>
              <a:rPr lang="nl-NL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 new </a:t>
            </a:r>
            <a:r>
              <a:rPr lang="nl-NL" altLang="en-US" sz="2800" dirty="0" err="1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specialisation</a:t>
            </a:r>
            <a:endParaRPr lang="en-GB" altLang="en-US" sz="2800" dirty="0">
              <a:solidFill>
                <a:schemeClr val="bg2"/>
              </a:solidFill>
              <a:latin typeface="+mn-lt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nl-NL" altLang="en-US" sz="2800" dirty="0" err="1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Distant</a:t>
            </a:r>
            <a:r>
              <a:rPr lang="nl-NL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 reading; </a:t>
            </a:r>
            <a:r>
              <a:rPr lang="nl-NL" altLang="en-US" sz="2800" dirty="0" err="1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quantitative</a:t>
            </a:r>
            <a:r>
              <a:rPr lang="nl-NL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 analyses of </a:t>
            </a:r>
            <a:r>
              <a:rPr lang="nl-NL" altLang="en-US" sz="2800" dirty="0" err="1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literature</a:t>
            </a:r>
            <a:endParaRPr lang="en-GB" altLang="en-US" sz="2800" dirty="0">
              <a:solidFill>
                <a:schemeClr val="bg2"/>
              </a:solidFill>
              <a:latin typeface="+mn-lt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Text and Data Mining and programming in P</a:t>
            </a:r>
            <a:r>
              <a:rPr lang="en-US" altLang="en-US" sz="2800" dirty="0" err="1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ython</a:t>
            </a:r>
            <a:endParaRPr lang="nl-NL" altLang="en-US" sz="2800" dirty="0">
              <a:solidFill>
                <a:schemeClr val="bg2"/>
              </a:solidFill>
              <a:latin typeface="+mn-lt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nl-NL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No prior </a:t>
            </a:r>
            <a:r>
              <a:rPr lang="nl-NL" altLang="en-US" sz="2800" dirty="0" err="1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knowledge</a:t>
            </a:r>
            <a:r>
              <a:rPr lang="nl-NL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 is </a:t>
            </a:r>
            <a:r>
              <a:rPr lang="nl-NL" altLang="en-US" sz="2800" dirty="0" err="1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needed</a:t>
            </a:r>
            <a:endParaRPr lang="nl-NL" altLang="en-US" sz="2800" dirty="0">
              <a:solidFill>
                <a:schemeClr val="bg2"/>
              </a:solidFill>
              <a:latin typeface="+mn-lt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nl-NL" altLang="en-US" sz="2800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nl-NL" altLang="en-US" sz="2800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nl-NL" altLang="en-US" sz="2800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i="1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en-GB" altLang="en-US" sz="2800" dirty="0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 eaLnBrk="1" hangingPunct="1"/>
            <a:endParaRPr lang="nl-NL" altLang="en-US" dirty="0">
              <a:latin typeface="Verdana" panose="020B0604030504040204" pitchFamily="34" charset="0"/>
            </a:endParaRPr>
          </a:p>
          <a:p>
            <a:pPr eaLnBrk="1" hangingPunct="1"/>
            <a:endParaRPr lang="en-GB" altLang="en-US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  <p:sp>
        <p:nvSpPr>
          <p:cNvPr id="44034" name="Text Box 2">
            <a:extLst>
              <a:ext uri="{FF2B5EF4-FFF2-40B4-BE49-F238E27FC236}">
                <a16:creationId xmlns:a16="http://schemas.microsoft.com/office/drawing/2014/main" id="{BCD5C839-913D-BF4A-AAA0-CAE7645AE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693" y="766445"/>
            <a:ext cx="846030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Digital Text and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224152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83391503b78eef4dbc509238ebde2b79163865"/>
</p:tagLst>
</file>

<file path=ppt/theme/theme1.xml><?xml version="1.0" encoding="utf-8"?>
<a:theme xmlns:a="http://schemas.openxmlformats.org/drawingml/2006/main" name="Corporate template-set Universiteit Leiden">
  <a:themeElements>
    <a:clrScheme name="Aangepast 28">
      <a:dk1>
        <a:srgbClr val="000000"/>
      </a:dk1>
      <a:lt1>
        <a:srgbClr val="FFFFFF"/>
      </a:lt1>
      <a:dk2>
        <a:srgbClr val="8592BC"/>
      </a:dk2>
      <a:lt2>
        <a:srgbClr val="0C2577"/>
      </a:lt2>
      <a:accent1>
        <a:srgbClr val="9EBA2E"/>
      </a:accent1>
      <a:accent2>
        <a:srgbClr val="5CB1EB"/>
      </a:accent2>
      <a:accent3>
        <a:srgbClr val="34A3A9"/>
      </a:accent3>
      <a:accent4>
        <a:srgbClr val="F46E32"/>
      </a:accent4>
      <a:accent5>
        <a:srgbClr val="2C712D"/>
      </a:accent5>
      <a:accent6>
        <a:srgbClr val="B02079"/>
      </a:accent6>
      <a:hlink>
        <a:srgbClr val="0033CC"/>
      </a:hlink>
      <a:folHlink>
        <a:srgbClr val="7030A0"/>
      </a:folHlink>
    </a:clrScheme>
    <a:fontScheme name="Universiteit Leide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4-3-windows-en-zonder-slidenr</Template>
  <TotalTime>2949</TotalTime>
  <Words>283</Words>
  <Application>Microsoft Macintosh PowerPoint</Application>
  <PresentationFormat>On-screen Show (4:3)</PresentationFormat>
  <Paragraphs>158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Georgia</vt:lpstr>
      <vt:lpstr>Minion</vt:lpstr>
      <vt:lpstr>Verdana</vt:lpstr>
      <vt:lpstr>Corporate template-set Universiteit Leiden</vt:lpstr>
      <vt:lpstr>Digital Media Technology  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presentation</dc:title>
  <dc:creator>Peter Verhaar</dc:creator>
  <cp:lastModifiedBy>Peter Verhaar</cp:lastModifiedBy>
  <cp:revision>90</cp:revision>
  <dcterms:created xsi:type="dcterms:W3CDTF">2017-06-05T20:40:23Z</dcterms:created>
  <dcterms:modified xsi:type="dcterms:W3CDTF">2018-12-11T09:27:41Z</dcterms:modified>
</cp:coreProperties>
</file>